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2" r:id="rId4"/>
    <p:sldMasterId id="2147483715" r:id="rId5"/>
    <p:sldMasterId id="2147483727" r:id="rId6"/>
    <p:sldMasterId id="2147483739" r:id="rId7"/>
    <p:sldMasterId id="2147483751" r:id="rId8"/>
  </p:sldMasterIdLst>
  <p:notesMasterIdLst>
    <p:notesMasterId r:id="rId37"/>
  </p:notesMasterIdLst>
  <p:sldIdLst>
    <p:sldId id="256" r:id="rId9"/>
    <p:sldId id="257" r:id="rId10"/>
    <p:sldId id="278" r:id="rId11"/>
    <p:sldId id="258" r:id="rId12"/>
    <p:sldId id="266" r:id="rId13"/>
    <p:sldId id="264" r:id="rId14"/>
    <p:sldId id="281" r:id="rId15"/>
    <p:sldId id="282" r:id="rId16"/>
    <p:sldId id="283" r:id="rId17"/>
    <p:sldId id="265" r:id="rId18"/>
    <p:sldId id="273" r:id="rId19"/>
    <p:sldId id="274" r:id="rId20"/>
    <p:sldId id="275" r:id="rId21"/>
    <p:sldId id="276" r:id="rId22"/>
    <p:sldId id="277" r:id="rId23"/>
    <p:sldId id="262" r:id="rId24"/>
    <p:sldId id="279" r:id="rId25"/>
    <p:sldId id="280" r:id="rId26"/>
    <p:sldId id="261" r:id="rId27"/>
    <p:sldId id="269" r:id="rId28"/>
    <p:sldId id="263" r:id="rId29"/>
    <p:sldId id="270" r:id="rId30"/>
    <p:sldId id="259" r:id="rId31"/>
    <p:sldId id="271" r:id="rId32"/>
    <p:sldId id="272" r:id="rId33"/>
    <p:sldId id="260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1CF219-B719-424D-AE3E-67FEA6EEFF99}">
          <p14:sldIdLst>
            <p14:sldId id="256"/>
            <p14:sldId id="257"/>
            <p14:sldId id="278"/>
            <p14:sldId id="258"/>
            <p14:sldId id="266"/>
            <p14:sldId id="264"/>
            <p14:sldId id="281"/>
            <p14:sldId id="282"/>
            <p14:sldId id="283"/>
            <p14:sldId id="265"/>
            <p14:sldId id="273"/>
            <p14:sldId id="274"/>
            <p14:sldId id="275"/>
            <p14:sldId id="276"/>
            <p14:sldId id="277"/>
            <p14:sldId id="262"/>
            <p14:sldId id="279"/>
            <p14:sldId id="280"/>
            <p14:sldId id="261"/>
            <p14:sldId id="269"/>
            <p14:sldId id="263"/>
            <p14:sldId id="270"/>
            <p14:sldId id="259"/>
            <p14:sldId id="271"/>
            <p14:sldId id="272"/>
            <p14:sldId id="260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E6646-DE5F-4D5D-866B-9076F8C6BEEF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B9612-33D9-4DD2-BFCC-9AD9F3BD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7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Need -&gt; Better testing, use past information better</a:t>
            </a:r>
            <a:r>
              <a:rPr lang="en-US" baseline="0" dirty="0" smtClean="0"/>
              <a:t> and understanding your customers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CF028-FF06-7442-9DCF-3DCE11858C8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47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Approach – Upper and Lower Level</a:t>
            </a:r>
          </a:p>
          <a:p>
            <a:r>
              <a:rPr lang="en-US" dirty="0" smtClean="0"/>
              <a:t>Methodology</a:t>
            </a:r>
            <a:r>
              <a:rPr lang="en-US" baseline="0" dirty="0" smtClean="0"/>
              <a:t> – Optimal Control, rational expectations equilibrium, NLP; Estimation – Structural Equation Modeling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CF028-FF06-7442-9DCF-3DCE11858C8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339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374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6C8F-6FCB-4AC3-95F9-33723AE7A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316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6C8F-6FCB-4AC3-95F9-33723AE7A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397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6C8F-6FCB-4AC3-95F9-33723AE7A8D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67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9939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9940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41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2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3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4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5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6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7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8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9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0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1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9952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9954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3995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995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pic>
        <p:nvPicPr>
          <p:cNvPr id="39957" name="Picture 21" descr="sealscl.gif 16.1 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8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9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5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35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08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51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3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2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34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1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3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98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7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254" y="2226504"/>
            <a:ext cx="789023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254" y="4777380"/>
            <a:ext cx="789023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62541" y="1790691"/>
            <a:ext cx="990599" cy="30487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69CD9F4-9C0F-4518-81EE-F7CDA233C7EF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8244" y="3226298"/>
            <a:ext cx="3859795" cy="30488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48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70" y="699104"/>
            <a:ext cx="8458229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3" descr="ucberkeleyseal_874_54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84" y="153622"/>
            <a:ext cx="1454617" cy="10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7517" y="6052036"/>
            <a:ext cx="2458963" cy="5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24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045" y="2257588"/>
            <a:ext cx="4120896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5682" y="2257588"/>
            <a:ext cx="4110021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E699-F938-4314-9C76-F5057BBD5DCE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3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5253" y="2489201"/>
            <a:ext cx="4849307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1" y="2489203"/>
            <a:ext cx="4849307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500F-FD45-44F5-B33E-46F0EF9D1107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61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9891" y="2489200"/>
            <a:ext cx="484466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5253" y="3248491"/>
            <a:ext cx="4849307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42" y="2489201"/>
            <a:ext cx="4849305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41" y="3245836"/>
            <a:ext cx="4849307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6AB3-7451-45C9-B7C8-408E9E5BA92A}" type="datetime1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9B8B-DA0D-4FA3-98CD-9E0380BD5A93}" type="datetime1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6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8E2A-CD79-4536-A060-68C7955256DA}" type="datetime1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7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3" y="1447800"/>
            <a:ext cx="3616787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903" y="1447800"/>
            <a:ext cx="484380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5256" y="3086846"/>
            <a:ext cx="3616785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A32A2-FC35-4493-AD0A-E296B16174D4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91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4" y="1381390"/>
            <a:ext cx="3982785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7212" y="1320800"/>
            <a:ext cx="3721469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4" y="3086100"/>
            <a:ext cx="3982785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4432-516F-448B-A88A-77C8CE2D4D03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286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5" y="4961454"/>
            <a:ext cx="856267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5255" y="685800"/>
            <a:ext cx="8562672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5253" y="5528192"/>
            <a:ext cx="8562672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454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4" y="927100"/>
            <a:ext cx="8562673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4" y="3488024"/>
            <a:ext cx="8562673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6173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863241" y="651691"/>
            <a:ext cx="802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9425892" y="2900293"/>
            <a:ext cx="825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081" y="927100"/>
            <a:ext cx="8213847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849705" y="3809279"/>
            <a:ext cx="7528191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4" y="5000817"/>
            <a:ext cx="8458231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278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17" y="0"/>
            <a:ext cx="12194117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4" y="2057400"/>
            <a:ext cx="8562673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5" y="5024909"/>
            <a:ext cx="8562672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4548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4" y="927100"/>
            <a:ext cx="8564791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3" y="2489200"/>
            <a:ext cx="3084576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5253" y="3147164"/>
            <a:ext cx="3084576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0819" y="2489200"/>
            <a:ext cx="309189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44628" y="3147164"/>
            <a:ext cx="3091891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44856" y="2489200"/>
            <a:ext cx="309189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47914" y="3147164"/>
            <a:ext cx="3088833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92707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9936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15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3" y="927100"/>
            <a:ext cx="8460347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3" y="4179596"/>
            <a:ext cx="3084576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58740" y="2489200"/>
            <a:ext cx="2686859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5252" y="4837559"/>
            <a:ext cx="3084576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167" y="4179595"/>
            <a:ext cx="309189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37585" y="2489200"/>
            <a:ext cx="2686859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48167" y="4848209"/>
            <a:ext cx="3091891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44856" y="4179596"/>
            <a:ext cx="309189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44855" y="2489200"/>
            <a:ext cx="2686859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44856" y="4837559"/>
            <a:ext cx="3091891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386692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79936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455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9E2E5-6A26-43D3-BF46-363FDE337FEB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68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117" y="0"/>
            <a:ext cx="1216056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553157" y="402165"/>
            <a:ext cx="6147420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2731745" y="1211129"/>
            <a:ext cx="5995993" cy="4435745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2192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3237" y="1447799"/>
            <a:ext cx="1484688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5651" y="1447799"/>
            <a:ext cx="5889248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545B-BA23-46E8-85B1-1E59CEAD00E2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38155" y="295731"/>
            <a:ext cx="1055077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9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47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9241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506140" y="446485"/>
            <a:ext cx="9167813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90625" y="575964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5917310" y="6500812"/>
            <a:ext cx="301365" cy="2973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765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355981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298406" y="446484"/>
            <a:ext cx="5000625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46484"/>
            <a:ext cx="5000625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3348633"/>
            <a:ext cx="5000625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86474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31862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1944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52796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40946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298406" y="3580805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304236" y="625078"/>
            <a:ext cx="5000626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892969" y="625078"/>
            <a:ext cx="5000625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2627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190625" y="4473774"/>
            <a:ext cx="9810750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190625" y="2984579"/>
            <a:ext cx="9810750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72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80556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596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845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05608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871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250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90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216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131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34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55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5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898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396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18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853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73158"/>
            <a:ext cx="103632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955" y="2643182"/>
            <a:ext cx="8893821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300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24181"/>
            <a:ext cx="103632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28748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2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173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4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54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32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843" y="1071546"/>
            <a:ext cx="6815667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72111" y="1071547"/>
            <a:ext cx="4011084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8" y="285728"/>
            <a:ext cx="10974657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43376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32" y="642918"/>
            <a:ext cx="1047757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0563" y="541340"/>
            <a:ext cx="8553459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9774" y="1000108"/>
            <a:ext cx="1219157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10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825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24" y="274640"/>
            <a:ext cx="2057376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820173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0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8000" y="1295400"/>
            <a:ext cx="109728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67000"/>
            <a:ext cx="85344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492876"/>
            <a:ext cx="1428751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2E4A58-8BCA-4776-BF99-32F179BC884C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97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11176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492876"/>
            <a:ext cx="1428751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A5EAFA-AB49-49B3-B07E-D2AF7C54A6B0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435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24559-8618-4FB9-B28F-5AED7F2AE9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337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2063B8A-A13A-4752-B6E6-EDBAFCBAC6EE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17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1F8F29F-865D-495B-8F3D-62F63D3AC7BB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76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2C1ED86-0B2C-48AB-8C7B-16334BB00CF4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348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30F7FB-23A2-4C52-B544-15F56599DFEF}" type="datetime1">
              <a:rPr lang="en-US">
                <a:solidFill>
                  <a:prstClr val="white"/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17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5E832-5880-4CE3-A39C-3A8B06A5CA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66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100A0-E53F-4EFF-A4C1-955A3E1607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069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CD444-C051-410C-BE35-BFD2D150E3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768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985D0-E1EE-4540-96E7-B6C8A1D89C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622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82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15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16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15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23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432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8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61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600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83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A6824FAB-45C5-40F8-A1F8-D72803B3E8D5}" type="slidenum">
              <a:rPr lang="en-US" smtClean="0"/>
              <a:t>‹#›</a:t>
            </a:fld>
            <a:endParaRPr lang="en-US"/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89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altLang="en-US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89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892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fld id="{CA550CF5-3290-40D6-A02B-F29AF511C8BC}" type="datetimeFigureOut">
              <a:rPr lang="en-US" smtClean="0"/>
              <a:t>2/11/2016</a:t>
            </a:fld>
            <a:endParaRPr lang="en-US"/>
          </a:p>
        </p:txBody>
      </p:sp>
      <p:pic>
        <p:nvPicPr>
          <p:cNvPr id="38930" name="Picture 18" descr="sealscl.gif 16.1 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7620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11495618" y="6507164"/>
            <a:ext cx="3722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fld id="{66BA5202-F8F2-46E1-9214-6398A25BDB96}" type="slidenum">
              <a:rPr lang="en-US" altLang="en-US" sz="1200"/>
              <a:pPr/>
              <a:t>‹#›</a:t>
            </a:fld>
            <a:endParaRPr lang="en-US" altLang="en-US" sz="1200"/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4064000" y="6477000"/>
            <a:ext cx="406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 smtClean="0"/>
              <a:t>Lunch</a:t>
            </a:r>
            <a:r>
              <a:rPr lang="en-US" altLang="en-US" sz="1200" baseline="0" dirty="0" smtClean="0"/>
              <a:t> &amp; Learn Research Panel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431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F6B6-7C03-4747-A804-0042CED4C3E6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15DCF-D5E4-46A4-A9F8-BF0C615C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415" y="-495301"/>
            <a:ext cx="12192000" cy="7373013"/>
            <a:chOff x="2763965" y="0"/>
            <a:chExt cx="9144000" cy="7373013"/>
          </a:xfrm>
        </p:grpSpPr>
        <p:sp>
          <p:nvSpPr>
            <p:cNvPr id="14" name="Rectangle 13"/>
            <p:cNvSpPr/>
            <p:nvPr/>
          </p:nvSpPr>
          <p:spPr>
            <a:xfrm>
              <a:off x="2773825" y="568739"/>
              <a:ext cx="8901136" cy="6365497"/>
            </a:xfrm>
            <a:prstGeom prst="rect">
              <a:avLst/>
            </a:prstGeom>
            <a:solidFill>
              <a:srgbClr val="041E41"/>
            </a:solidFill>
            <a:ln>
              <a:solidFill>
                <a:srgbClr val="041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4508732" y="3486103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4927832" y="2065004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9093787" y="2234352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3272477" y="235460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2763965" y="515013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07939" y="926105"/>
            <a:ext cx="8460347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509" y="2489200"/>
            <a:ext cx="8460347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9258" y="6365499"/>
            <a:ext cx="13207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F025CEE2-B2A9-413E-84DA-6F5E953D8115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792" y="6365497"/>
            <a:ext cx="5146393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238155" y="295731"/>
            <a:ext cx="1055077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7602D0AA-7E61-4CD3-8C96-5EC44381F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1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92969" y="312539"/>
            <a:ext cx="10406063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92969" y="1830586"/>
            <a:ext cx="10406063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01365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91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0312-46AF-AB44-A48D-7B44A112D0D3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EB8F2-48F1-1048-B764-FF115BF20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8890413" y="4915144"/>
            <a:ext cx="3301588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0" y="40951"/>
            <a:ext cx="6096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6"/>
            <a:ext cx="12192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1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165F6B-3F43-49CB-B800-1A3330212957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72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3889-B4AC-43C4-8097-6A978FF42155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5F989-9B9F-4148-8DB0-819262B71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4.png"/><Relationship Id="rId5" Type="http://schemas.openxmlformats.org/officeDocument/2006/relationships/tags" Target="../tags/tag5.xml"/><Relationship Id="rId10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Panel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Lunch &amp; Learn</a:t>
            </a:r>
          </a:p>
          <a:p>
            <a:pPr algn="r"/>
            <a:r>
              <a:rPr lang="en-US" dirty="0" smtClean="0"/>
              <a:t>2/12/2016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1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2285" y="3105835"/>
            <a:ext cx="700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Kevin Li (Candace Yano’s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5927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Multi-Product Dynamic Pricing and Inventory Control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1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Multi-Product Dynamic Pricing and Inventory Control</a:t>
            </a:r>
            <a:endParaRPr lang="en-US" dirty="0"/>
          </a:p>
        </p:txBody>
      </p:sp>
      <p:pic>
        <p:nvPicPr>
          <p:cNvPr id="13" name="Content Placeholder 12" descr="RE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89" b="-24489"/>
          <a:stretch>
            <a:fillRect/>
          </a:stretch>
        </p:blipFill>
        <p:spPr>
          <a:xfrm>
            <a:off x="1981200" y="55208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6990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Multi-Product Dynamic Pricing and Inventory Control</a:t>
            </a:r>
            <a:endParaRPr lang="en-US" dirty="0"/>
          </a:p>
        </p:txBody>
      </p:sp>
      <p:pic>
        <p:nvPicPr>
          <p:cNvPr id="13" name="Content Placeholder 12" descr="RE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89" b="-24489"/>
          <a:stretch>
            <a:fillRect/>
          </a:stretch>
        </p:blipFill>
        <p:spPr>
          <a:xfrm>
            <a:off x="1981200" y="552089"/>
            <a:ext cx="8229600" cy="4525963"/>
          </a:xfrm>
        </p:spPr>
      </p:pic>
      <p:pic>
        <p:nvPicPr>
          <p:cNvPr id="3" name="Picture 2" descr="Complements_Substitut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3" y="4310577"/>
            <a:ext cx="4031485" cy="23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Multi-Product Dynamic Pricing and Inventory Control</a:t>
            </a:r>
            <a:endParaRPr lang="en-US" dirty="0"/>
          </a:p>
        </p:txBody>
      </p:sp>
      <p:pic>
        <p:nvPicPr>
          <p:cNvPr id="13" name="Content Placeholder 12" descr="RE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89" b="-24489"/>
          <a:stretch>
            <a:fillRect/>
          </a:stretch>
        </p:blipFill>
        <p:spPr>
          <a:xfrm>
            <a:off x="1981200" y="552089"/>
            <a:ext cx="8229600" cy="4525963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99" y="4659149"/>
            <a:ext cx="1200842" cy="1787854"/>
          </a:xfrm>
          <a:prstGeom prst="rect">
            <a:avLst/>
          </a:prstGeom>
        </p:spPr>
      </p:pic>
      <p:pic>
        <p:nvPicPr>
          <p:cNvPr id="3" name="Picture 2" descr="Complements_Substitute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3" y="4310577"/>
            <a:ext cx="4031485" cy="23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Multi-Product Dynamic Pricing and Inventory Control</a:t>
            </a:r>
            <a:endParaRPr lang="en-US" dirty="0"/>
          </a:p>
        </p:txBody>
      </p:sp>
      <p:pic>
        <p:nvPicPr>
          <p:cNvPr id="13" name="Content Placeholder 12" descr="RE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89" b="-24489"/>
          <a:stretch>
            <a:fillRect/>
          </a:stretch>
        </p:blipFill>
        <p:spPr>
          <a:xfrm>
            <a:off x="1981200" y="552089"/>
            <a:ext cx="8229600" cy="4525963"/>
          </a:xfrm>
        </p:spPr>
      </p:pic>
      <p:pic>
        <p:nvPicPr>
          <p:cNvPr id="15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636286"/>
            <a:ext cx="2828492" cy="17833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099" y="4659149"/>
            <a:ext cx="1200842" cy="1787854"/>
          </a:xfrm>
          <a:prstGeom prst="rect">
            <a:avLst/>
          </a:prstGeom>
        </p:spPr>
      </p:pic>
      <p:pic>
        <p:nvPicPr>
          <p:cNvPr id="3" name="Picture 2" descr="Complements_Substitute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3" y="4310577"/>
            <a:ext cx="4031485" cy="23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9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4316" y="3105835"/>
            <a:ext cx="7623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Yonatan </a:t>
            </a:r>
            <a:r>
              <a:rPr lang="en-US" sz="3600" dirty="0" err="1" smtClean="0"/>
              <a:t>Mintz</a:t>
            </a:r>
            <a:r>
              <a:rPr lang="en-US" sz="3600" dirty="0" smtClean="0"/>
              <a:t> (Anil </a:t>
            </a:r>
            <a:r>
              <a:rPr lang="en-US" sz="3600" dirty="0" err="1" smtClean="0"/>
              <a:t>Aswani’s</a:t>
            </a:r>
            <a:r>
              <a:rPr lang="en-US" sz="3600" dirty="0" smtClean="0"/>
              <a:t>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036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Challenge: Significant amount of missing data and noise</a:t>
            </a:r>
          </a:p>
          <a:p>
            <a:r>
              <a:rPr lang="en-US" sz="2400" dirty="0"/>
              <a:t>Approach: Jointly estimate parameters and noisy/missing data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ABBBD-B3A7-48C3-A5E2-8A93FC967648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65628" y="4344129"/>
            <a:ext cx="1173773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 interval of first visit</a:t>
            </a:r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 flipH="1">
            <a:off x="9357628" y="4851960"/>
            <a:ext cx="494886" cy="23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55775"/>
            <a:ext cx="6858000" cy="757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55" y="3429539"/>
            <a:ext cx="5614416" cy="8214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10" y="3535305"/>
            <a:ext cx="1624584" cy="217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217" y="5165660"/>
            <a:ext cx="1226820" cy="205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461625"/>
            <a:ext cx="4038600" cy="6343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12" y="2701148"/>
            <a:ext cx="8647176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48034" y="5843050"/>
            <a:ext cx="5386917" cy="639762"/>
          </a:xfrm>
        </p:spPr>
        <p:txBody>
          <a:bodyPr/>
          <a:lstStyle/>
          <a:p>
            <a:r>
              <a:rPr lang="en-US" dirty="0" smtClean="0"/>
              <a:t>Individual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710953" y="5843050"/>
            <a:ext cx="5389033" cy="639762"/>
          </a:xfrm>
        </p:spPr>
        <p:txBody>
          <a:bodyPr/>
          <a:lstStyle/>
          <a:p>
            <a:r>
              <a:rPr lang="en-US" dirty="0" smtClean="0"/>
              <a:t>Individual 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and Extension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6713" y="3680127"/>
            <a:ext cx="2760720" cy="229241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1" y="3680127"/>
            <a:ext cx="2759665" cy="2304609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5B14B-C98E-4C14-96E7-18DD3A29C179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 bwMode="auto">
          <a:xfrm>
            <a:off x="1752600" y="736600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Posterior Probability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 bwMode="auto">
          <a:xfrm>
            <a:off x="6397626" y="736600"/>
            <a:ext cx="40417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 Estimation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92800" y="1376362"/>
            <a:ext cx="3392691" cy="230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11"/>
          <p:cNvPicPr>
            <a:picLocks noChangeAspect="1"/>
          </p:cNvPicPr>
          <p:nvPr/>
        </p:nvPicPr>
        <p:blipFill rotWithShape="1">
          <a:blip r:embed="rId5"/>
          <a:srcRect r="5698"/>
          <a:stretch/>
        </p:blipFill>
        <p:spPr bwMode="auto">
          <a:xfrm>
            <a:off x="1897517" y="1498600"/>
            <a:ext cx="2258396" cy="19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514028" y="1759789"/>
            <a:ext cx="212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Estimation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19164" y="4638615"/>
            <a:ext cx="212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Design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37093" y="3680127"/>
            <a:ext cx="10300949" cy="272929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2493" y="911527"/>
            <a:ext cx="10275549" cy="272929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266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0997" y="3105835"/>
            <a:ext cx="705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Jiayin</a:t>
            </a:r>
            <a:r>
              <a:rPr lang="en-US" sz="3600" dirty="0" smtClean="0"/>
              <a:t> Shi (Shmuel Oren’s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634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7804" y="3105835"/>
            <a:ext cx="789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Shiman</a:t>
            </a:r>
            <a:r>
              <a:rPr lang="en-US" sz="3600" dirty="0" smtClean="0"/>
              <a:t> Ding (Phil Kaminsky’s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965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433" y="413460"/>
            <a:ext cx="7837134" cy="99060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rgbClr val="FFCD58"/>
                </a:solidFill>
              </a:rPr>
              <a:t>Stochastic Unit Commitment with Topology Control Recourse for Renewables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908" y="2098727"/>
            <a:ext cx="8368392" cy="3942312"/>
          </a:xfrm>
        </p:spPr>
        <p:txBody>
          <a:bodyPr>
            <a:noAutofit/>
          </a:bodyPr>
          <a:lstStyle/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introduce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two-stage stochastic unit commitment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formulation for electricity power system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renewable generation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in which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second stage recourse actions include possible reconfiguration of the power grid topology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 transmission line switching. 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conducted numerical test on IEEE 118 system 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48,336 binary variables and 80,352 continuous variables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demonstrate the benefits of such adaptive topology control. 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 results show that such recourse capability in response to realized uncertainty of intermittent renewable resources can mitigate such adverse variability and significantly improve unit commitment efficiency.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are now working on scalable decomposition methods.  </a:t>
            </a:r>
          </a:p>
          <a:p>
            <a:pPr marL="0" indent="0">
              <a:buClr>
                <a:srgbClr val="FFCD58"/>
              </a:buCl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4641" y="1219394"/>
            <a:ext cx="438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schemeClr val="bg1"/>
                </a:solidFill>
              </a:rPr>
              <a:t>Jiaying Shi, Shmuel Oren</a:t>
            </a:r>
            <a:endParaRPr lang="en-US" b="1" kern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4046" y="1472001"/>
            <a:ext cx="725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Department of Industrial Engineering and Operations Research,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 University of California at Berkeley, Berkeley, CA, USA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3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4653" y="3105835"/>
            <a:ext cx="656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Renyuan</a:t>
            </a:r>
            <a:r>
              <a:rPr lang="en-US" sz="3600" dirty="0" smtClean="0"/>
              <a:t> Xu (Xin </a:t>
            </a:r>
            <a:r>
              <a:rPr lang="en-US" sz="3600" dirty="0" err="1" smtClean="0"/>
              <a:t>Guo’s</a:t>
            </a:r>
            <a:r>
              <a:rPr lang="en-US" sz="3600" dirty="0" smtClean="0"/>
              <a:t>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35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433" y="413460"/>
            <a:ext cx="7837134" cy="99060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rgbClr val="FFCD58"/>
                </a:solidFill>
              </a:rPr>
              <a:t>Smart Order Routing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908" y="2098727"/>
            <a:ext cx="8368392" cy="3942312"/>
          </a:xfrm>
        </p:spPr>
        <p:txBody>
          <a:bodyPr>
            <a:noAutofit/>
          </a:bodyPr>
          <a:lstStyle/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Platforms selection and order allocation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Partial information: censored data,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Discrete case: (1) Markov Decision Process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(2) Under certain assumption: closed form solution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(3) Future work: Reinforcement learning under bandit                         setting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Continuous case: (1) Stochastic control with jump diffusion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(2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 HJB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equation, viscosity solution</a:t>
            </a:r>
          </a:p>
          <a:p>
            <a:pPr>
              <a:buClr>
                <a:srgbClr val="FFCD58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(3) Future work: numerical PDE</a:t>
            </a:r>
          </a:p>
          <a:p>
            <a:pPr marL="0" indent="0">
              <a:buClr>
                <a:srgbClr val="FFCD58"/>
              </a:buCl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4641" y="1219394"/>
            <a:ext cx="438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schemeClr val="bg1"/>
                </a:solidFill>
              </a:rPr>
              <a:t>Renyuan Xu, </a:t>
            </a:r>
            <a:r>
              <a:rPr lang="en-US" altLang="zh-CN" b="1" kern="0" dirty="0" err="1">
                <a:solidFill>
                  <a:schemeClr val="bg1"/>
                </a:solidFill>
              </a:rPr>
              <a:t>Xin</a:t>
            </a:r>
            <a:r>
              <a:rPr lang="en-US" altLang="zh-CN" b="1" kern="0" dirty="0">
                <a:solidFill>
                  <a:schemeClr val="bg1"/>
                </a:solidFill>
              </a:rPr>
              <a:t> </a:t>
            </a:r>
            <a:r>
              <a:rPr lang="en-US" altLang="zh-CN" b="1" kern="0" dirty="0" err="1">
                <a:solidFill>
                  <a:schemeClr val="bg1"/>
                </a:solidFill>
              </a:rPr>
              <a:t>Guo</a:t>
            </a:r>
            <a:endParaRPr lang="en-US" b="1" kern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4046" y="1472001"/>
            <a:ext cx="725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Department of Industrial Engineering and Operations Research,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 University of California at Berkeley, Berkeley, CA, USA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2851" y="3105835"/>
            <a:ext cx="848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Min Zhao (</a:t>
            </a:r>
            <a:r>
              <a:rPr lang="en-US" sz="3600" dirty="0" err="1" smtClean="0"/>
              <a:t>Zuo</a:t>
            </a:r>
            <a:r>
              <a:rPr lang="en-US" sz="3600" dirty="0" smtClean="0"/>
              <a:t>-Jun (Max) Shen’s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208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Barter Exchange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>
              <a:spcBef>
                <a:spcPts val="1758"/>
              </a:spcBef>
            </a:pPr>
            <a:r>
              <a:t>Inventory exchange</a:t>
            </a:r>
          </a:p>
          <a:p>
            <a:pPr>
              <a:spcBef>
                <a:spcPts val="1758"/>
              </a:spcBef>
            </a:pPr>
            <a:r>
              <a:t>Examples: </a:t>
            </a:r>
          </a:p>
          <a:p>
            <a:pPr lvl="1">
              <a:spcBef>
                <a:spcPts val="1758"/>
              </a:spcBef>
              <a:defRPr sz="3000"/>
            </a:pPr>
            <a:r>
              <a:t>Hotel &amp; media;</a:t>
            </a:r>
          </a:p>
          <a:p>
            <a:pPr lvl="1">
              <a:spcBef>
                <a:spcPts val="1758"/>
              </a:spcBef>
              <a:defRPr sz="3000"/>
            </a:pPr>
            <a:r>
              <a:t>Employee discount programs</a:t>
            </a:r>
          </a:p>
          <a:p>
            <a:pPr>
              <a:spcBef>
                <a:spcPts val="1758"/>
              </a:spcBef>
            </a:pPr>
            <a:r>
              <a:t>Volume</a:t>
            </a:r>
          </a:p>
          <a:p>
            <a:pPr lvl="1">
              <a:spcBef>
                <a:spcPts val="1758"/>
              </a:spcBef>
              <a:defRPr sz="3000"/>
            </a:pPr>
            <a:r>
              <a:t>65% of corporations listed on the NYSE use barter</a:t>
            </a:r>
          </a:p>
          <a:p>
            <a:pPr lvl="1">
              <a:spcBef>
                <a:spcPts val="1758"/>
              </a:spcBef>
              <a:defRPr sz="3000"/>
            </a:pPr>
            <a:r>
              <a:t>20-25% of world trade is barter</a:t>
            </a:r>
          </a:p>
          <a:p>
            <a:pPr lvl="1">
              <a:spcBef>
                <a:spcPts val="1758"/>
              </a:spcBef>
              <a:defRPr sz="3000"/>
            </a:pPr>
            <a:r>
              <a:t>$12 billion recovered in 2008 claimed by IRTA</a:t>
            </a:r>
          </a:p>
        </p:txBody>
      </p:sp>
      <p:pic>
        <p:nvPicPr>
          <p:cNvPr id="121" name="574052-42518-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0986" y="1465390"/>
            <a:ext cx="2321719" cy="233064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sldNum" sz="quarter" idx="4294967295"/>
          </p:nvPr>
        </p:nvSpPr>
        <p:spPr>
          <a:xfrm>
            <a:off x="6006668" y="6505278"/>
            <a:ext cx="301365" cy="297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642915" eaLnBrk="1" fontAlgn="auto" hangingPunct="1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solidFill>
                  <a:sysClr val="windowText" lastClr="000000"/>
                </a:solidFill>
              </a:rPr>
              <a:pPr defTabSz="642915" eaLnBrk="1" fontAlgn="auto" hangingPunct="1">
                <a:spcBef>
                  <a:spcPts val="0"/>
                </a:spcBef>
                <a:spcAft>
                  <a:spcPts val="0"/>
                </a:spcAft>
              </a:pPr>
              <a:t>24</a:t>
            </a:fld>
            <a:endParaRPr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187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Barter Exchange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spcBef>
                <a:spcPts val="1758"/>
              </a:spcBef>
            </a:pPr>
            <a:r>
              <a:t>A relatively new topic</a:t>
            </a:r>
          </a:p>
          <a:p>
            <a:pPr>
              <a:spcBef>
                <a:spcPts val="1758"/>
              </a:spcBef>
            </a:pPr>
            <a:r>
              <a:t>Technical details: </a:t>
            </a:r>
          </a:p>
          <a:p>
            <a:pPr lvl="1">
              <a:spcBef>
                <a:spcPts val="1758"/>
              </a:spcBef>
              <a:defRPr sz="3000"/>
            </a:pPr>
            <a:r>
              <a:t>using continuous time Markov chain and random graph to model the ability to exchange between participants.</a:t>
            </a:r>
          </a:p>
          <a:p>
            <a:pPr lvl="1">
              <a:spcBef>
                <a:spcPts val="1758"/>
              </a:spcBef>
              <a:defRPr sz="3000"/>
            </a:pPr>
            <a:r>
              <a:t>Focused on participants waiting time within the barter platform.</a:t>
            </a:r>
          </a:p>
          <a:p>
            <a:pPr marL="375034" indent="-375034">
              <a:spcBef>
                <a:spcPts val="1758"/>
              </a:spcBef>
              <a:defRPr sz="3000"/>
            </a:pPr>
            <a:r>
              <a:rPr/>
              <a:t>Difficulties</a:t>
            </a:r>
            <a:r>
              <a:t>:</a:t>
            </a:r>
          </a:p>
          <a:p>
            <a:pPr lvl="1">
              <a:spcBef>
                <a:spcPts val="1758"/>
              </a:spcBef>
              <a:defRPr sz="3000"/>
            </a:pPr>
            <a:r>
              <a:t>Due to lack of reference, it is challenging to find the model that correctly characterize the exchange system. 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4294967295"/>
          </p:nvPr>
        </p:nvSpPr>
        <p:spPr>
          <a:xfrm>
            <a:off x="6006668" y="6505278"/>
            <a:ext cx="301365" cy="297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642915" eaLnBrk="1" fontAlgn="auto" hangingPunct="1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solidFill>
                  <a:sysClr val="windowText" lastClr="000000"/>
                </a:solidFill>
              </a:rPr>
              <a:pPr defTabSz="642915" eaLnBrk="1" fontAlgn="auto" hangingPunct="1">
                <a:spcBef>
                  <a:spcPts val="0"/>
                </a:spcBef>
                <a:spcAft>
                  <a:spcPts val="0"/>
                </a:spcAft>
              </a:pPr>
              <a:t>25</a:t>
            </a:fld>
            <a:endParaRPr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6297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3821" y="3105835"/>
            <a:ext cx="702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 Zhou (Ken Goldberg’s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730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433" y="413460"/>
            <a:ext cx="7837134" cy="99060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rgbClr val="FFCD58"/>
                </a:solidFill>
              </a:rPr>
              <a:t>The CAFE (Collaborative Filtering and Assessment Engine)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4641" y="1219394"/>
            <a:ext cx="438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schemeClr val="bg1"/>
                </a:solidFill>
              </a:rPr>
              <a:t>Mo Zhou, Ken Goldberg</a:t>
            </a:r>
            <a:endParaRPr lang="en-US" b="1" kern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4046" y="1472001"/>
            <a:ext cx="725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Department of Industrial Engineering and Operations Research,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>
                <a:solidFill>
                  <a:schemeClr val="bg1">
                    <a:lumMod val="95000"/>
                  </a:schemeClr>
                </a:solidFill>
              </a:rPr>
              <a:t> University of California at Berkeley, Berkeley, CA, USA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76" y="2234428"/>
            <a:ext cx="2287899" cy="180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93" y="2359028"/>
            <a:ext cx="2741190" cy="10547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231" y="4918954"/>
            <a:ext cx="3106813" cy="1195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864" y="3150702"/>
            <a:ext cx="2877036" cy="1918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22772" b="32693"/>
          <a:stretch/>
        </p:blipFill>
        <p:spPr>
          <a:xfrm>
            <a:off x="1809094" y="4833454"/>
            <a:ext cx="3702091" cy="12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Automation Lab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6840" b="6840"/>
          <a:stretch>
            <a:fillRect/>
          </a:stretch>
        </p:blipFill>
        <p:spPr>
          <a:xfrm>
            <a:off x="1970371" y="2298727"/>
            <a:ext cx="3900189" cy="21701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80" y="2909576"/>
            <a:ext cx="5369821" cy="3020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26" y="4497538"/>
            <a:ext cx="2516526" cy="23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5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Working with Phil</a:t>
            </a:r>
          </a:p>
          <a:p>
            <a:r>
              <a:rPr lang="en-US" dirty="0" smtClean="0"/>
              <a:t>Research topics:</a:t>
            </a:r>
          </a:p>
          <a:p>
            <a:pPr lvl="1"/>
            <a:r>
              <a:rPr lang="en-US" smtClean="0"/>
              <a:t>Supply </a:t>
            </a:r>
            <a:r>
              <a:rPr lang="en-US" dirty="0" smtClean="0"/>
              <a:t>chain collaboration</a:t>
            </a:r>
          </a:p>
          <a:p>
            <a:pPr lvl="1"/>
            <a:r>
              <a:rPr lang="en-US" dirty="0" smtClean="0"/>
              <a:t>Supply chain flexibility</a:t>
            </a:r>
          </a:p>
          <a:p>
            <a:pPr lvl="1"/>
            <a:r>
              <a:rPr lang="en-US" dirty="0" smtClean="0"/>
              <a:t>Batch order/production</a:t>
            </a:r>
          </a:p>
          <a:p>
            <a:pPr lvl="1"/>
            <a:r>
              <a:rPr lang="en-US" dirty="0" smtClean="0"/>
              <a:t>Quantitative </a:t>
            </a:r>
            <a:r>
              <a:rPr lang="en-US" dirty="0"/>
              <a:t>modeling </a:t>
            </a:r>
            <a:r>
              <a:rPr lang="en-US" dirty="0" smtClean="0"/>
              <a:t>of </a:t>
            </a:r>
            <a:r>
              <a:rPr lang="en-US" dirty="0"/>
              <a:t>operating </a:t>
            </a:r>
            <a:r>
              <a:rPr lang="en-US" dirty="0" smtClean="0"/>
              <a:t>rooms</a:t>
            </a:r>
          </a:p>
          <a:p>
            <a:pPr lvl="1"/>
            <a:r>
              <a:rPr lang="en-US" dirty="0" smtClean="0"/>
              <a:t>Amazon drone</a:t>
            </a:r>
          </a:p>
          <a:p>
            <a:r>
              <a:rPr lang="en-US" dirty="0" smtClean="0"/>
              <a:t>Industry connection:  </a:t>
            </a:r>
          </a:p>
          <a:p>
            <a:pPr lvl="1"/>
            <a:r>
              <a:rPr lang="en-US" dirty="0" err="1" smtClean="0"/>
              <a:t>BioMarin</a:t>
            </a:r>
            <a:r>
              <a:rPr lang="en-US" dirty="0"/>
              <a:t>, Bayer, Genentech, </a:t>
            </a:r>
            <a:r>
              <a:rPr lang="en-US" dirty="0" smtClean="0"/>
              <a:t>UCSF, etc. 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design, operation, and risk management in logistics systems and supply chains</a:t>
            </a:r>
          </a:p>
        </p:txBody>
      </p:sp>
    </p:spTree>
    <p:extLst>
      <p:ext uri="{BB962C8B-B14F-4D97-AF65-F5344CB8AC3E}">
        <p14:creationId xmlns:p14="http://schemas.microsoft.com/office/powerpoint/2010/main" val="140226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5579" y="3105835"/>
            <a:ext cx="846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Andres Gomez (</a:t>
            </a:r>
            <a:r>
              <a:rPr lang="en-US" sz="3600" dirty="0" err="1" smtClean="0"/>
              <a:t>Alper</a:t>
            </a:r>
            <a:r>
              <a:rPr lang="en-US" sz="3600" dirty="0" smtClean="0"/>
              <a:t> </a:t>
            </a:r>
            <a:r>
              <a:rPr lang="en-US" sz="3600" dirty="0" err="1" smtClean="0"/>
              <a:t>Atamtürk’s</a:t>
            </a:r>
            <a:r>
              <a:rPr lang="en-US" sz="3600" dirty="0" smtClean="0"/>
              <a:t>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750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Simplex-based methods for conic programs</a:t>
            </a:r>
            <a:br>
              <a:rPr lang="en-US" dirty="0" smtClean="0"/>
            </a:br>
            <a:r>
              <a:rPr lang="en-US" sz="3200" dirty="0" smtClean="0"/>
              <a:t>Andres Gomez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US" b="1" dirty="0" smtClean="0"/>
                  <a:t>Applications</a:t>
                </a:r>
              </a:p>
              <a:p>
                <a:pPr lvl="1"/>
                <a:r>
                  <a:rPr lang="en-US" b="0" smtClean="0"/>
                  <a:t>Value-at-risk </a:t>
                </a:r>
                <a:r>
                  <a:rPr lang="en-US" b="0" dirty="0" smtClean="0"/>
                  <a:t>minimization</a:t>
                </a:r>
              </a:p>
              <a:p>
                <a:pPr lvl="1"/>
                <a:r>
                  <a:rPr lang="en-US" b="0" dirty="0" smtClean="0"/>
                  <a:t>Robust optimization</a:t>
                </a:r>
              </a:p>
              <a:p>
                <a:pPr lvl="1"/>
                <a:endParaRPr lang="en-US" dirty="0"/>
              </a:p>
              <a:p>
                <a:r>
                  <a:rPr lang="en-US" b="1" dirty="0" smtClean="0"/>
                  <a:t>Current solution techniques</a:t>
                </a:r>
              </a:p>
              <a:p>
                <a:pPr lvl="1"/>
                <a:r>
                  <a:rPr lang="en-US" dirty="0" smtClean="0"/>
                  <a:t>Convex optimization problem</a:t>
                </a:r>
              </a:p>
              <a:p>
                <a:pPr lvl="1"/>
                <a:r>
                  <a:rPr lang="en-US" dirty="0" smtClean="0"/>
                  <a:t>Interior point methods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Proposed approach</a:t>
            </a:r>
          </a:p>
          <a:p>
            <a:pPr lvl="1"/>
            <a:r>
              <a:rPr lang="en-US" u="sng" dirty="0" smtClean="0"/>
              <a:t>Simplex method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pecific to the problem considered</a:t>
            </a:r>
          </a:p>
          <a:p>
            <a:pPr lvl="1"/>
            <a:r>
              <a:rPr lang="en-US" dirty="0" smtClean="0"/>
              <a:t>More precision</a:t>
            </a:r>
          </a:p>
          <a:p>
            <a:pPr lvl="1"/>
            <a:r>
              <a:rPr lang="en-US" dirty="0" smtClean="0"/>
              <a:t>Warm starts</a:t>
            </a:r>
          </a:p>
          <a:p>
            <a:pPr lvl="1"/>
            <a:endParaRPr lang="en-US" dirty="0"/>
          </a:p>
          <a:p>
            <a:r>
              <a:rPr lang="en-US" b="1" dirty="0" smtClean="0"/>
              <a:t>Preliminary results</a:t>
            </a:r>
          </a:p>
          <a:p>
            <a:pPr lvl="1"/>
            <a:r>
              <a:rPr lang="en-US" dirty="0" smtClean="0"/>
              <a:t>Speed ups of up to 20x compared to CPLEX barrier solver.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603" y="3105835"/>
            <a:ext cx="917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Dean </a:t>
            </a:r>
            <a:r>
              <a:rPr lang="en-US" sz="3600" dirty="0" err="1" smtClean="0"/>
              <a:t>Grosbard</a:t>
            </a:r>
            <a:r>
              <a:rPr lang="en-US" sz="3600" dirty="0" smtClean="0"/>
              <a:t> (Robert </a:t>
            </a:r>
            <a:r>
              <a:rPr lang="en-US" sz="3600" dirty="0" err="1" smtClean="0"/>
              <a:t>Leachman’s</a:t>
            </a:r>
            <a:r>
              <a:rPr lang="en-US" sz="3600" dirty="0" smtClean="0"/>
              <a:t> Group)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75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78" y="100444"/>
            <a:ext cx="8867631" cy="66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50" y="2078493"/>
            <a:ext cx="6664725" cy="4702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56021" y="646280"/>
            <a:ext cx="813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Where do we want to be ?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229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" y="1152566"/>
            <a:ext cx="5169011" cy="186097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8121" y="3668477"/>
            <a:ext cx="5169010" cy="12851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7541" y="229236"/>
            <a:ext cx="8134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How do we get there?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91253" y="3376957"/>
            <a:ext cx="5943600" cy="15767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795838" y="1371434"/>
            <a:ext cx="5943600" cy="16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9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4.25"/>
  <p:tag name="ORIGINALWIDTH" val="3658.5"/>
  <p:tag name="LATEXADDIN" val="\documentclass{article}&#10;\usepackage{amsmath}&#10;\pagestyle{empty}&#10;\begin{document}&#10;&#10;&#10;&#10;\begin{align*}&#10;(u_t,f_t) = \arg\max_{u,f}\ &amp; -w_{t+1}^2 -ru_t^2 + qu_t -rf_t^2 + s_tf_t + p_t\cdot(u_t-g_t)^-\\&#10;\text{s.t. } &amp; w_{t+1} = a\cdot w_t + b\cdot u_t + f_t + k\nonumber.&#10;\end{align*}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4.25"/>
  <p:tag name="ORIGINALWIDTH" val="2763"/>
  <p:tag name="LATEXADDIN" val="\documentclass{article}&#10;\usepackage{amsmath}&#10;\pagestyle{empty}&#10;\begin{document}&#10;&#10;\begin{align*}&#10;(u_t,f_t) = \arg\max_{u,f}\ &amp; -w_{t+1}^2 -ru_t^2 + qu_t -rf_t^2 + s_tf_t\\&#10;\text{s.t. } &amp; w_{t+1} = a\cdot w_t + b\cdot u_t + f_t + k\nonumber.&#10;\end{align*}&#10;&#10;&#10;&#10;\end{document}"/>
  <p:tag name="IGUANATEXSIZE" val="20"/>
  <p:tag name="IGUANATEXCURSOR" val="168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799.5"/>
  <p:tag name="LATEXADDIN" val="\documentclass{article}&#10;\usepackage{amsmath}&#10;\pagestyle{empty}&#10;\begin{document}&#10;&#10;\begin{equation*}&#10;t = 1,...,m-1&#10;\end{equation*}&#10;&#10;&#10;&#10;\end{document}"/>
  <p:tag name="IGUANATEXSIZE" val="20"/>
  <p:tag name="IGUANATEXCURSOR" val="127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.25"/>
  <p:tag name="ORIGINALWIDTH" val="603.75"/>
  <p:tag name="LATEXADDIN" val="\documentclass{article}&#10;\usepackage{amsmath}&#10;\pagestyle{empty}&#10;\begin{document}&#10;&#10;\begin{equation*}&#10;t = m,...,n&#10;\end{equation*}&#10;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1981.5"/>
  <p:tag name="LATEXADDIN" val="\documentclass{article}&#10;\usepackage{amsmath}&#10;\usepackage{bbm}&#10;\pagestyle{empty}&#10;\begin{document}&#10;&#10;\begin{align*}&#10;&amp;s_{t+1} = \gamma\cdot(s_t - s_0) + s_0 - \beta_t\cdot d_t\\&#10;&amp;p_{t+1} = \gamma\cdot p_t + \delta_t\cdot d_t + \mu\cdot \mathbbm{1}(u_t \geq g_t)&#10;\end{align*}&#10;&#10;&#10;\end{document}"/>
  <p:tag name="IGUANATEXSIZE" val="20"/>
  <p:tag name="IGUANATEXCURSOR" val="252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8.75"/>
  <p:tag name="ORIGINALWIDTH" val="4255.5"/>
  <p:tag name="LATEXADDIN" val="\documentclass{article}&#10;\usepackage{amsmath}&#10;\pagestyle{empty}&#10;\begin{document}&#10;\begin{equation*}&#10;\min\ \textstyle\sum_{i=1}^{n_w}-\log\psi_\nu(\tilde{w}_{t_i}-w_{t_i}) + \sum_{i=1}^{n_u}-\log\psi_\omega(\tilde{u}_{\tau_i}-u_{\tau_i}) + \sum_{i=1}^n-\log\psi_z(z_{t_i})&#10;\end{equation*}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BerkeleyTheme">
  <a:themeElements>
    <a:clrScheme name="Pixel 13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FFCC00"/>
      </a:accent2>
      <a:accent3>
        <a:srgbClr val="FFFFFF"/>
      </a:accent3>
      <a:accent4>
        <a:srgbClr val="000000"/>
      </a:accent4>
      <a:accent5>
        <a:srgbClr val="CACAFF"/>
      </a:accent5>
      <a:accent6>
        <a:srgbClr val="E7B900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3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E7B900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erkeleyTheme" id="{AB716FCF-E0F8-4295-9D49-423301EE2783}" vid="{589149F0-D87F-46FE-9972-F3867E626E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ragon">
  <a:themeElements>
    <a:clrScheme name="Dragon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Dragon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ragon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BerkeleyTheme</Template>
  <TotalTime>37</TotalTime>
  <Words>656</Words>
  <Application>Microsoft Office PowerPoint</Application>
  <PresentationFormat>Widescreen</PresentationFormat>
  <Paragraphs>115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28</vt:i4>
      </vt:variant>
    </vt:vector>
  </HeadingPairs>
  <TitlesOfParts>
    <vt:vector size="51" baseType="lpstr">
      <vt:lpstr>Helvetica Light</vt:lpstr>
      <vt:lpstr>华文楷体</vt:lpstr>
      <vt:lpstr>宋体</vt:lpstr>
      <vt:lpstr>Arial</vt:lpstr>
      <vt:lpstr>Arial Black</vt:lpstr>
      <vt:lpstr>Calibri</vt:lpstr>
      <vt:lpstr>Calibri Light</vt:lpstr>
      <vt:lpstr>Cambria</vt:lpstr>
      <vt:lpstr>Cambria Math</vt:lpstr>
      <vt:lpstr>Century Gothic</vt:lpstr>
      <vt:lpstr>Maiandra GD</vt:lpstr>
      <vt:lpstr>Times New Roman</vt:lpstr>
      <vt:lpstr>Wingdings</vt:lpstr>
      <vt:lpstr>Wingdings 2</vt:lpstr>
      <vt:lpstr>Wingdings 3</vt:lpstr>
      <vt:lpstr>BerkeleyTheme</vt:lpstr>
      <vt:lpstr>Office Theme</vt:lpstr>
      <vt:lpstr>Ion Boardroom</vt:lpstr>
      <vt:lpstr>White</vt:lpstr>
      <vt:lpstr>1_Office Theme</vt:lpstr>
      <vt:lpstr>Dragon</vt:lpstr>
      <vt:lpstr>Beamer</vt:lpstr>
      <vt:lpstr>2_Office Theme</vt:lpstr>
      <vt:lpstr>Research Panel</vt:lpstr>
      <vt:lpstr>PowerPoint Presentation</vt:lpstr>
      <vt:lpstr>design, operation, and risk management in logistics systems and supply chains</vt:lpstr>
      <vt:lpstr>PowerPoint Presentation</vt:lpstr>
      <vt:lpstr>Simplex-based methods for conic programs Andres Gomez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Multi-Product Dynamic Pricing and Inventory Control</vt:lpstr>
      <vt:lpstr>Multi-Product Dynamic Pricing and Inventory Control</vt:lpstr>
      <vt:lpstr>Multi-Product Dynamic Pricing and Inventory Control</vt:lpstr>
      <vt:lpstr>Multi-Product Dynamic Pricing and Inventory Control</vt:lpstr>
      <vt:lpstr>Multi-Product Dynamic Pricing and Inventory Control</vt:lpstr>
      <vt:lpstr>PowerPoint Presentation</vt:lpstr>
      <vt:lpstr>Modeling Framework</vt:lpstr>
      <vt:lpstr>Computation and Extension</vt:lpstr>
      <vt:lpstr>PowerPoint Presentation</vt:lpstr>
      <vt:lpstr>Stochastic Unit Commitment with Topology Control Recourse for Renewables Integration</vt:lpstr>
      <vt:lpstr>PowerPoint Presentation</vt:lpstr>
      <vt:lpstr>Smart Order Routing </vt:lpstr>
      <vt:lpstr>PowerPoint Presentation</vt:lpstr>
      <vt:lpstr>Barter Exchange</vt:lpstr>
      <vt:lpstr>Barter Exchange</vt:lpstr>
      <vt:lpstr>PowerPoint Presentation</vt:lpstr>
      <vt:lpstr>The CAFE (Collaborative Filtering and Assessment Engine)</vt:lpstr>
      <vt:lpstr>The Automation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 Lu</dc:creator>
  <cp:lastModifiedBy>Cheng Lu</cp:lastModifiedBy>
  <cp:revision>41</cp:revision>
  <dcterms:created xsi:type="dcterms:W3CDTF">2016-02-12T05:49:09Z</dcterms:created>
  <dcterms:modified xsi:type="dcterms:W3CDTF">2016-02-12T07:55:04Z</dcterms:modified>
</cp:coreProperties>
</file>